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8" r:id="rId14"/>
    <p:sldId id="270" r:id="rId15"/>
    <p:sldId id="271" r:id="rId16"/>
    <p:sldId id="269" r:id="rId17"/>
    <p:sldId id="267" r:id="rId18"/>
    <p:sldId id="272" r:id="rId19"/>
  </p:sldIdLst>
  <p:sldSz cx="12192000" cy="6858000"/>
  <p:notesSz cx="6858000" cy="9144000"/>
  <p:embeddedFontLst>
    <p:embeddedFont>
      <p:font typeface="나눔바른펜" panose="020B0503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진 김" initials="세김" lastIdx="7" clrIdx="0">
    <p:extLst>
      <p:ext uri="{19B8F6BF-5375-455C-9EA6-DF929625EA0E}">
        <p15:presenceInfo xmlns:p15="http://schemas.microsoft.com/office/powerpoint/2012/main" userId="4560100d3a3aa6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DC8"/>
    <a:srgbClr val="689F38"/>
    <a:srgbClr val="33691E"/>
    <a:srgbClr val="FFFFFF"/>
    <a:srgbClr val="AED581"/>
    <a:srgbClr val="9CC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A3077-FCD0-471A-8CAC-344681B900E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5BC79-F55D-42B7-846B-4ABAB0068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1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4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9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6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03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0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2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4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2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4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88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82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6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68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1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51AF5-A902-4EEE-8DDB-0BC2B6BEB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FCDC04-0A7A-476A-A38E-2A7F5B9B8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38907-3CDD-4B2D-ABB0-3F42532A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AAB88-19FA-4701-8385-02DF4C2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44BE-19C5-4453-AE46-A6589C74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0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B55F2-C613-4EB8-BCA6-774CD594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C22C1D-29F5-437B-98FA-29CD536E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FAF74-E7B2-48BA-AB2E-0EAB3835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344D2-7453-4281-BF9F-37232E0D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23D8E-593B-4713-B3D3-6124CF6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7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B5422-C675-4F61-9DB8-1389DBFA4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88A1A-30D6-4501-884B-E97360DEF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7E5D9-81C5-462B-A427-2D103AFF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410D2-65A2-4320-8FED-BA041600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8DC8-E305-4552-A468-051FDEEE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6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63C02-F13B-403C-9092-E0C0CEBF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5A7F9-1235-4D7C-8A75-F7A915B8A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4B80E-00DA-406C-83AD-0E2ADFD9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97D2A-3C2D-4AAF-84E4-DC96B8F5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B9628-852B-4087-85F3-4622DC6E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0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1849D-401C-449A-B5F7-36B89569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54E83-902D-4222-BFA3-74F55E96F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1901E-D5BE-417E-BCD2-C89233F9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3DC8B-5318-4DA0-BE49-3E3C9AE6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E7C53-3EC2-4A75-A701-BBBFEAB5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49E8-8FEA-40C3-992C-EF5114E4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DE84A-C831-4CD7-8A0A-6D1E2A60E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87466-1559-4609-AF0B-4447F5C04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6F99C-37BD-4C61-B770-90AAF0A3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A28048-3508-412F-B09D-27040157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95F02-6B47-46F7-BA91-0211A095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0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3D2FB-E4B2-4168-9494-FE956B5D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E675C-9CE1-4C29-8E11-39254D313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412A25-FDFF-4EF8-9DCA-5544B7802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A6F3CE-D924-4E4B-AF2E-56512ABC6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ED2879-5C00-49AD-9A47-53B9D398F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BF6A3C-EFF2-43BE-9CEC-2F5B8BF3B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8DD22C-655E-4147-BD41-A58912D4D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B56946-C1EB-44FA-A238-E5C91570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DD9B5-7DEB-4B0D-AC88-03B03AD7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63889-9887-4C99-B841-3088BC47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A26E52-9403-4652-A730-14330C02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E07E77-5175-434A-B160-1898F24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57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2DD5A9-7411-4CC4-8313-DF223278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E0FB52-D2D9-4CA1-A413-C0253E36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B528B-DC26-4683-9DD3-4F3E4B00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8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8B937-1B58-4503-BC5A-C44C2EF6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470A1-5262-4651-A584-8616F303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406094-20A1-499D-88B9-8C28DF4E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727E0-5F53-4565-B694-85C255AB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63E62-AC30-4608-A193-5CDF37BC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F399-9F92-4966-A083-0A2B399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3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EEAB6-82FC-475D-A0E7-7F43EC0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D1AE0E-0CDF-4441-89CC-7ABE03AE6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B015A-C5F6-4703-AF32-CF00E8930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150A2-1E26-47AF-802E-2254B8A4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57695-A6D1-4C86-85DC-F5D11362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559048-0B88-4E86-B865-84932BE7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3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B43D3-7D88-4ADC-A78F-CECCB035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7826A-E40E-4160-94BE-629BE6A9C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8F1C9-10C1-47E8-906F-F9A9D346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A408-DDAC-4508-9B41-27C17E2722C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7DA0D-6D32-4255-A585-8164EB573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8C333-9DB9-415B-A4AA-08FB068D6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4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33297B-9C63-4DC3-9D8B-A47B5F78B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97BF71-EE68-4D3C-BE78-50033270E24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5C4E-7841-4730-90FB-436E4EB1000D}"/>
              </a:ext>
            </a:extLst>
          </p:cNvPr>
          <p:cNvSpPr txBox="1"/>
          <p:nvPr/>
        </p:nvSpPr>
        <p:spPr>
          <a:xfrm>
            <a:off x="4529063" y="2330942"/>
            <a:ext cx="41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BIT CINEMA</a:t>
            </a:r>
            <a:endParaRPr lang="ko-KR" altLang="en-US" sz="6000" b="1" dirty="0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32F9B-09A7-4F72-809F-547B5A40D9A9}"/>
              </a:ext>
            </a:extLst>
          </p:cNvPr>
          <p:cNvSpPr txBox="1"/>
          <p:nvPr/>
        </p:nvSpPr>
        <p:spPr>
          <a:xfrm>
            <a:off x="3681714" y="3205110"/>
            <a:ext cx="4828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 Web Movie Curating Service</a:t>
            </a:r>
            <a:endParaRPr lang="ko-KR" altLang="en-US" sz="2400" b="1" spc="3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4F044E-43A2-4B98-8E7C-77D03DE91A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86" y="2335285"/>
            <a:ext cx="1028853" cy="89069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4AD053-ECB6-48B5-B919-BD85608B1E31}"/>
              </a:ext>
            </a:extLst>
          </p:cNvPr>
          <p:cNvCxnSpPr>
            <a:cxnSpLocks/>
          </p:cNvCxnSpPr>
          <p:nvPr/>
        </p:nvCxnSpPr>
        <p:spPr>
          <a:xfrm>
            <a:off x="3299795" y="3742029"/>
            <a:ext cx="5347252" cy="0"/>
          </a:xfrm>
          <a:prstGeom prst="line">
            <a:avLst/>
          </a:prstGeom>
          <a:ln w="12700">
            <a:solidFill>
              <a:schemeClr val="bg1">
                <a:lumMod val="95000"/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FCD5E9-2018-4DA8-A294-29ECE8E53EAD}"/>
              </a:ext>
            </a:extLst>
          </p:cNvPr>
          <p:cNvSpPr txBox="1"/>
          <p:nvPr/>
        </p:nvSpPr>
        <p:spPr>
          <a:xfrm>
            <a:off x="3319674" y="3786984"/>
            <a:ext cx="534725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    </a:t>
            </a:r>
            <a:r>
              <a:rPr lang="en-US" altLang="ko-KR" b="1" spc="300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</a:t>
            </a:r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김세진    </a:t>
            </a:r>
            <a:r>
              <a:rPr lang="ko-KR" altLang="en-US" b="1" spc="300" dirty="0" err="1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오윤미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b="1" spc="300" dirty="0" err="1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윤주광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b="1" spc="300" dirty="0" err="1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이강준</a:t>
            </a:r>
            <a:endParaRPr lang="ko-KR" altLang="en-US" b="1" spc="300" dirty="0">
              <a:solidFill>
                <a:schemeClr val="bg1">
                  <a:lumMod val="8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79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UX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디자인 구상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4C843-038C-4B64-85BF-C92A84CA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6" y="1192694"/>
            <a:ext cx="6891127" cy="3876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BB7F9-50B4-4B2A-A011-681CB85B1181}"/>
              </a:ext>
            </a:extLst>
          </p:cNvPr>
          <p:cNvSpPr txBox="1"/>
          <p:nvPr/>
        </p:nvSpPr>
        <p:spPr>
          <a:xfrm>
            <a:off x="5096287" y="5241478"/>
            <a:ext cx="199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1201338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UX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디자인 구상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BB7F9-50B4-4B2A-A011-681CB85B1181}"/>
              </a:ext>
            </a:extLst>
          </p:cNvPr>
          <p:cNvSpPr txBox="1"/>
          <p:nvPr/>
        </p:nvSpPr>
        <p:spPr>
          <a:xfrm>
            <a:off x="5096287" y="5241478"/>
            <a:ext cx="199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D998C-C0BD-4BE0-9510-F57D2B81C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1211163"/>
            <a:ext cx="6891127" cy="38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2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UX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디자인 구상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BB7F9-50B4-4B2A-A011-681CB85B1181}"/>
              </a:ext>
            </a:extLst>
          </p:cNvPr>
          <p:cNvSpPr txBox="1"/>
          <p:nvPr/>
        </p:nvSpPr>
        <p:spPr>
          <a:xfrm>
            <a:off x="5096287" y="5241478"/>
            <a:ext cx="199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7B8E9-0890-4211-BE65-B078E97DD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1211163"/>
            <a:ext cx="6891127" cy="38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5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A001EA-C564-4C42-9A6C-ECCBF017F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306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4" y="0"/>
            <a:ext cx="12195314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4078770" y="2967693"/>
            <a:ext cx="402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 구상안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3952667" y="3806682"/>
            <a:ext cx="4280038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137784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9A281C-E41E-4568-8D0D-BEA696BA9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15" y="792266"/>
            <a:ext cx="7692970" cy="531514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논리적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14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1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A5B8A4-6875-46BD-BDA0-BF6B2AB6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4" y="785190"/>
            <a:ext cx="8092893" cy="53022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물리적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5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2C213E-18CD-4200-B2A1-1283E08E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6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4484409" y="2947813"/>
            <a:ext cx="3216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스케줄링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4297118" y="3806682"/>
            <a:ext cx="3591133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517600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스케줄 타임라인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17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BB7F9-50B4-4B2A-A011-681CB85B1181}"/>
              </a:ext>
            </a:extLst>
          </p:cNvPr>
          <p:cNvSpPr txBox="1"/>
          <p:nvPr/>
        </p:nvSpPr>
        <p:spPr>
          <a:xfrm>
            <a:off x="262563" y="3753754"/>
            <a:ext cx="199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기획 </a:t>
            </a:r>
            <a:r>
              <a:rPr lang="en-US" altLang="ko-KR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61BC7-0B6D-48C7-B4D0-82A427C7969F}"/>
              </a:ext>
            </a:extLst>
          </p:cNvPr>
          <p:cNvSpPr txBox="1"/>
          <p:nvPr/>
        </p:nvSpPr>
        <p:spPr>
          <a:xfrm>
            <a:off x="4281278" y="2830424"/>
            <a:ext cx="199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FACFA-A817-4CF7-896A-145A3F33D401}"/>
              </a:ext>
            </a:extLst>
          </p:cNvPr>
          <p:cNvSpPr txBox="1"/>
          <p:nvPr/>
        </p:nvSpPr>
        <p:spPr>
          <a:xfrm>
            <a:off x="6986379" y="2368759"/>
            <a:ext cx="211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디버깅 </a:t>
            </a:r>
            <a:r>
              <a:rPr lang="en-US" altLang="ko-KR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리팩토링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ED198-A13E-4879-AB2E-0C490C7D4F5F}"/>
              </a:ext>
            </a:extLst>
          </p:cNvPr>
          <p:cNvSpPr txBox="1"/>
          <p:nvPr/>
        </p:nvSpPr>
        <p:spPr>
          <a:xfrm>
            <a:off x="9323733" y="1910332"/>
            <a:ext cx="199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발표 및 피드백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192A0B-4D9F-460F-BA8B-6DBC08C61DF0}"/>
              </a:ext>
            </a:extLst>
          </p:cNvPr>
          <p:cNvSpPr txBox="1"/>
          <p:nvPr/>
        </p:nvSpPr>
        <p:spPr>
          <a:xfrm>
            <a:off x="1993629" y="3292089"/>
            <a:ext cx="199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E0BA49-0F6D-4A9B-BB60-6EA97A43CAF4}"/>
              </a:ext>
            </a:extLst>
          </p:cNvPr>
          <p:cNvCxnSpPr/>
          <p:nvPr/>
        </p:nvCxnSpPr>
        <p:spPr>
          <a:xfrm>
            <a:off x="636112" y="4253951"/>
            <a:ext cx="1800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D352EBD-E4CD-4ECD-9D7A-927CEA9566A5}"/>
              </a:ext>
            </a:extLst>
          </p:cNvPr>
          <p:cNvCxnSpPr/>
          <p:nvPr/>
        </p:nvCxnSpPr>
        <p:spPr>
          <a:xfrm>
            <a:off x="2743206" y="3753755"/>
            <a:ext cx="1800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FBD071-BBDB-4015-BB38-9E2767ACC8CF}"/>
              </a:ext>
            </a:extLst>
          </p:cNvPr>
          <p:cNvCxnSpPr/>
          <p:nvPr/>
        </p:nvCxnSpPr>
        <p:spPr>
          <a:xfrm>
            <a:off x="4937581" y="3302028"/>
            <a:ext cx="1800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209F23-AFA2-4C5E-A3DB-15109F47CBBD}"/>
              </a:ext>
            </a:extLst>
          </p:cNvPr>
          <p:cNvCxnSpPr>
            <a:cxnSpLocks/>
          </p:cNvCxnSpPr>
          <p:nvPr/>
        </p:nvCxnSpPr>
        <p:spPr>
          <a:xfrm>
            <a:off x="7115493" y="2842598"/>
            <a:ext cx="1988749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EFFF8F-0D25-4C63-B362-67DE5529017C}"/>
              </a:ext>
            </a:extLst>
          </p:cNvPr>
          <p:cNvCxnSpPr>
            <a:cxnSpLocks/>
          </p:cNvCxnSpPr>
          <p:nvPr/>
        </p:nvCxnSpPr>
        <p:spPr>
          <a:xfrm>
            <a:off x="9540645" y="2398581"/>
            <a:ext cx="1988749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C026118-C00A-4920-8819-F27B173B7888}"/>
              </a:ext>
            </a:extLst>
          </p:cNvPr>
          <p:cNvSpPr txBox="1"/>
          <p:nvPr/>
        </p:nvSpPr>
        <p:spPr>
          <a:xfrm>
            <a:off x="597697" y="4365525"/>
            <a:ext cx="304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일차</a:t>
            </a:r>
            <a:endParaRPr lang="en-US" altLang="ko-KR" sz="2000" b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기획안 발표 및</a:t>
            </a:r>
            <a:endParaRPr lang="en-US" altLang="ko-KR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 모델링</a:t>
            </a:r>
            <a:endParaRPr lang="en-US" altLang="ko-KR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F93E09-EDE7-4821-B1C0-9F2AD3B343B1}"/>
              </a:ext>
            </a:extLst>
          </p:cNvPr>
          <p:cNvSpPr txBox="1"/>
          <p:nvPr/>
        </p:nvSpPr>
        <p:spPr>
          <a:xfrm>
            <a:off x="2743206" y="3847694"/>
            <a:ext cx="304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일차 </a:t>
            </a:r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~ </a:t>
            </a: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웹 페이지 구현</a:t>
            </a:r>
            <a:endParaRPr lang="en-US" altLang="ko-KR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848C2-6D62-41C5-BCB9-7BCE4A4F64D2}"/>
              </a:ext>
            </a:extLst>
          </p:cNvPr>
          <p:cNvSpPr txBox="1"/>
          <p:nvPr/>
        </p:nvSpPr>
        <p:spPr>
          <a:xfrm>
            <a:off x="4937581" y="3411418"/>
            <a:ext cx="304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일차 </a:t>
            </a:r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~ </a:t>
            </a: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웹 페이지 구현</a:t>
            </a:r>
            <a:endParaRPr lang="en-US" altLang="ko-KR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82A72-3050-4358-A6BC-00D05CA90848}"/>
              </a:ext>
            </a:extLst>
          </p:cNvPr>
          <p:cNvSpPr txBox="1"/>
          <p:nvPr/>
        </p:nvSpPr>
        <p:spPr>
          <a:xfrm>
            <a:off x="7115493" y="2980669"/>
            <a:ext cx="304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일차 </a:t>
            </a:r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~ </a:t>
            </a: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오류 수정</a:t>
            </a:r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 다듬기</a:t>
            </a:r>
            <a:endParaRPr lang="en-US" altLang="ko-KR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299028-C1E0-4271-8FC8-636B77C494B5}"/>
              </a:ext>
            </a:extLst>
          </p:cNvPr>
          <p:cNvSpPr txBox="1"/>
          <p:nvPr/>
        </p:nvSpPr>
        <p:spPr>
          <a:xfrm>
            <a:off x="9540645" y="2535593"/>
            <a:ext cx="304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</a:t>
            </a:r>
            <a:r>
              <a:rPr lang="en-US" altLang="ko-KR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프레젠테이션</a:t>
            </a:r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피드백</a:t>
            </a:r>
            <a:endParaRPr lang="en-US" altLang="ko-KR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278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4D686-351F-4AB7-BAB3-FA16E8EB1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DFD6F9F-9CDB-4FBC-90D3-8E4E16D84282}"/>
              </a:ext>
            </a:extLst>
          </p:cNvPr>
          <p:cNvSpPr/>
          <p:nvPr/>
        </p:nvSpPr>
        <p:spPr>
          <a:xfrm flipH="1">
            <a:off x="2597426" y="0"/>
            <a:ext cx="5304183" cy="6858000"/>
          </a:xfrm>
          <a:prstGeom prst="parallelogram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6939E1-9A2E-4F12-A161-23EA6CADFED5}"/>
              </a:ext>
            </a:extLst>
          </p:cNvPr>
          <p:cNvCxnSpPr>
            <a:cxnSpLocks/>
          </p:cNvCxnSpPr>
          <p:nvPr/>
        </p:nvCxnSpPr>
        <p:spPr>
          <a:xfrm>
            <a:off x="3783493" y="4429532"/>
            <a:ext cx="331304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0BA2B6-13FC-4A88-BCAE-77A11D01D0F2}"/>
              </a:ext>
            </a:extLst>
          </p:cNvPr>
          <p:cNvSpPr txBox="1"/>
          <p:nvPr/>
        </p:nvSpPr>
        <p:spPr>
          <a:xfrm>
            <a:off x="3863006" y="2665698"/>
            <a:ext cx="2693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THANK YOU</a:t>
            </a:r>
            <a:endParaRPr lang="ko-KR" altLang="en-US" sz="4800" b="1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F16B6B-B00E-47B7-AC83-4A44B2927247}"/>
              </a:ext>
            </a:extLst>
          </p:cNvPr>
          <p:cNvCxnSpPr>
            <a:cxnSpLocks/>
          </p:cNvCxnSpPr>
          <p:nvPr/>
        </p:nvCxnSpPr>
        <p:spPr>
          <a:xfrm>
            <a:off x="3356111" y="2471524"/>
            <a:ext cx="331304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87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CB0007-B767-4AB0-8DA8-987AB89B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DFD6F9F-9CDB-4FBC-90D3-8E4E16D84282}"/>
              </a:ext>
            </a:extLst>
          </p:cNvPr>
          <p:cNvSpPr/>
          <p:nvPr/>
        </p:nvSpPr>
        <p:spPr>
          <a:xfrm>
            <a:off x="5605670" y="0"/>
            <a:ext cx="6586330" cy="6858000"/>
          </a:xfrm>
          <a:prstGeom prst="parallelogram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2C5F7-D5B8-4929-9755-EB5A3200169E}"/>
              </a:ext>
            </a:extLst>
          </p:cNvPr>
          <p:cNvSpPr txBox="1"/>
          <p:nvPr/>
        </p:nvSpPr>
        <p:spPr>
          <a:xfrm>
            <a:off x="6959045" y="2617880"/>
            <a:ext cx="132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Index</a:t>
            </a:r>
            <a:endParaRPr lang="ko-KR" altLang="en-US" sz="3600" b="1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BE354F9-7E21-4C24-BC67-F197C007D77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280949" y="2941046"/>
            <a:ext cx="2733261" cy="2606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6939E1-9A2E-4F12-A161-23EA6CADFED5}"/>
              </a:ext>
            </a:extLst>
          </p:cNvPr>
          <p:cNvCxnSpPr>
            <a:cxnSpLocks/>
          </p:cNvCxnSpPr>
          <p:nvPr/>
        </p:nvCxnSpPr>
        <p:spPr>
          <a:xfrm>
            <a:off x="6453806" y="6079430"/>
            <a:ext cx="365428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61B865-8C72-4B40-8A82-E199293DF7B4}"/>
              </a:ext>
            </a:extLst>
          </p:cNvPr>
          <p:cNvSpPr txBox="1"/>
          <p:nvPr/>
        </p:nvSpPr>
        <p:spPr>
          <a:xfrm>
            <a:off x="7247281" y="3230194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30DD1-E708-4865-8A7B-C8FF0B9BC8A7}"/>
              </a:ext>
            </a:extLst>
          </p:cNvPr>
          <p:cNvSpPr txBox="1"/>
          <p:nvPr/>
        </p:nvSpPr>
        <p:spPr>
          <a:xfrm>
            <a:off x="7050156" y="3913913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서비스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구성안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43D21-2421-4DA0-A6CD-F7A9269C9E50}"/>
              </a:ext>
            </a:extLst>
          </p:cNvPr>
          <p:cNvSpPr txBox="1"/>
          <p:nvPr/>
        </p:nvSpPr>
        <p:spPr>
          <a:xfrm>
            <a:off x="7315200" y="3401726"/>
            <a:ext cx="322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기획의도 및 벤치마킹 타겟</a:t>
            </a:r>
            <a:endParaRPr lang="ko-KR" altLang="en-US" sz="320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7CBE-D807-48AE-8C8B-23CC1954C2EC}"/>
              </a:ext>
            </a:extLst>
          </p:cNvPr>
          <p:cNvSpPr txBox="1"/>
          <p:nvPr/>
        </p:nvSpPr>
        <p:spPr>
          <a:xfrm>
            <a:off x="6959045" y="4363693"/>
            <a:ext cx="322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UI / UX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 구성안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F7F922-3961-4E5D-82CD-2605F82ED5E2}"/>
              </a:ext>
            </a:extLst>
          </p:cNvPr>
          <p:cNvSpPr txBox="1"/>
          <p:nvPr/>
        </p:nvSpPr>
        <p:spPr>
          <a:xfrm>
            <a:off x="6841434" y="4951031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DB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C3E86-0DD1-4716-979D-8F60605D66E7}"/>
              </a:ext>
            </a:extLst>
          </p:cNvPr>
          <p:cNvSpPr txBox="1"/>
          <p:nvPr/>
        </p:nvSpPr>
        <p:spPr>
          <a:xfrm>
            <a:off x="6672469" y="5462243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스케줄 타임라인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D998A7-190D-4FB9-BE94-48CD8A54F8FB}"/>
              </a:ext>
            </a:extLst>
          </p:cNvPr>
          <p:cNvSpPr txBox="1"/>
          <p:nvPr/>
        </p:nvSpPr>
        <p:spPr>
          <a:xfrm>
            <a:off x="7103166" y="4093392"/>
            <a:ext cx="322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 스토리보드 및 사용 기술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102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7F5025-B579-4F79-A2E5-0E4ECE5D9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38E869-2D7D-4360-935F-DBAD23FF4737}"/>
              </a:ext>
            </a:extLst>
          </p:cNvPr>
          <p:cNvSpPr/>
          <p:nvPr/>
        </p:nvSpPr>
        <p:spPr>
          <a:xfrm>
            <a:off x="5633002" y="2524545"/>
            <a:ext cx="925996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3144077" y="2924050"/>
            <a:ext cx="5903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기획의도 및 벤치마킹 타겟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3163955" y="3806682"/>
            <a:ext cx="5830958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0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C4962F-64C6-48FD-8099-F62B3805C36D}"/>
              </a:ext>
            </a:extLst>
          </p:cNvPr>
          <p:cNvSpPr txBox="1"/>
          <p:nvPr/>
        </p:nvSpPr>
        <p:spPr>
          <a:xfrm>
            <a:off x="3228561" y="3248835"/>
            <a:ext cx="573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한국인 최고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최대의 문화생활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</a:t>
            </a: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endParaRPr lang="ko-KR" altLang="en-US" sz="3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63834-D14A-416E-A03E-3B86E9BBC5D4}"/>
              </a:ext>
            </a:extLst>
          </p:cNvPr>
          <p:cNvSpPr txBox="1"/>
          <p:nvPr/>
        </p:nvSpPr>
        <p:spPr>
          <a:xfrm>
            <a:off x="2527023" y="3851669"/>
            <a:ext cx="7137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어쩐지 이제는 진부한 느낌도 드는 주제이지만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 …</a:t>
            </a:r>
          </a:p>
          <a:p>
            <a:pPr algn="ctr"/>
            <a:endParaRPr lang="en-US" altLang="ko-KR" sz="28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6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이만큼 보편적으로 </a:t>
            </a:r>
            <a:r>
              <a:rPr lang="en-US" altLang="ko-KR" sz="36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36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잘 먹히는</a:t>
            </a:r>
            <a:r>
              <a:rPr lang="en-US" altLang="ko-KR" sz="36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6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주제도 없다</a:t>
            </a:r>
            <a:endParaRPr lang="en-US" altLang="ko-KR" sz="3600" b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기획의도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C69327-8D0D-42CD-B80F-A0DF48DBAB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7"/>
          <a:stretch/>
        </p:blipFill>
        <p:spPr>
          <a:xfrm>
            <a:off x="5225037" y="1605630"/>
            <a:ext cx="1741927" cy="1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C4962F-64C6-48FD-8099-F62B3805C36D}"/>
              </a:ext>
            </a:extLst>
          </p:cNvPr>
          <p:cNvSpPr txBox="1"/>
          <p:nvPr/>
        </p:nvSpPr>
        <p:spPr>
          <a:xfrm>
            <a:off x="3228560" y="3015255"/>
            <a:ext cx="580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개인화 영화 추천 서비스의 유일무이한 강자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왓챠</a:t>
            </a:r>
            <a:r>
              <a:rPr lang="en-US" altLang="ko-KR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3200" b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벤치마킹 타겟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CF1788-0D6C-4A9B-9122-8EC51F7C7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42" y="1310828"/>
            <a:ext cx="5175515" cy="14691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D42F8-F703-4235-8056-ACF820526A44}"/>
              </a:ext>
            </a:extLst>
          </p:cNvPr>
          <p:cNvSpPr txBox="1"/>
          <p:nvPr/>
        </p:nvSpPr>
        <p:spPr>
          <a:xfrm>
            <a:off x="2483124" y="3649986"/>
            <a:ext cx="729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이용자가 남긴 영화 평점이나 감상 기록을 바탕으로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algn="ctr"/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취향을 분석하여 해당 이용자가 가장 좋아할만한 영화를 추천해 줌</a:t>
            </a:r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66BEA-3710-499E-92AC-A80D6916AA7B}"/>
              </a:ext>
            </a:extLst>
          </p:cNvPr>
          <p:cNvSpPr txBox="1"/>
          <p:nvPr/>
        </p:nvSpPr>
        <p:spPr>
          <a:xfrm>
            <a:off x="1683026" y="4604469"/>
            <a:ext cx="8825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독자적인 알고리즘과 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DB(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빅데이터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네이버 영화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제쳤으며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ctr"/>
            <a:r>
              <a:rPr lang="ko-KR" altLang="en-US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구글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과도 제휴를 맺고 공식적으로 영화 정보를 제공 중 </a:t>
            </a:r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3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66BEA-3710-499E-92AC-A80D6916AA7B}"/>
              </a:ext>
            </a:extLst>
          </p:cNvPr>
          <p:cNvSpPr txBox="1"/>
          <p:nvPr/>
        </p:nvSpPr>
        <p:spPr>
          <a:xfrm>
            <a:off x="4786524" y="2136483"/>
            <a:ext cx="635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막대한 데이터 풀도</a:t>
            </a:r>
            <a:r>
              <a:rPr lang="en-US" altLang="ko-KR" sz="28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뛰어난 알고리즘도 없지만 </a:t>
            </a:r>
            <a:r>
              <a:rPr lang="en-US" altLang="ko-KR" sz="28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EF3CE-6E8F-4ED9-8934-D5AAE232A776}"/>
              </a:ext>
            </a:extLst>
          </p:cNvPr>
          <p:cNvSpPr txBox="1"/>
          <p:nvPr/>
        </p:nvSpPr>
        <p:spPr>
          <a:xfrm>
            <a:off x="4786524" y="2802404"/>
            <a:ext cx="6355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간소화하되 핵심적인 목적은 달성할 수 있는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기본적인 주요 기술들을 구현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구성하는 데에 초점</a:t>
            </a:r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라이브러리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, API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 연습 및</a:t>
            </a:r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UI/UX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 디자인 감각 배양 목적</a:t>
            </a:r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B2726-5594-4E56-9DF8-9696B2E14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8"/>
          <a:stretch/>
        </p:blipFill>
        <p:spPr>
          <a:xfrm>
            <a:off x="1355035" y="2136483"/>
            <a:ext cx="3117574" cy="266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84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520276-FAF5-4CC2-9BFF-EECB9EF6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3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3950803" y="2967693"/>
            <a:ext cx="429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서비스 구상안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3826565" y="3806682"/>
            <a:ext cx="4532244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764884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 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A9BB3-764C-4672-B34F-F7AAF0EA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535162" y="3453141"/>
            <a:ext cx="1053547" cy="894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D2906-1B3D-491F-96F2-9FA8B717E520}"/>
              </a:ext>
            </a:extLst>
          </p:cNvPr>
          <p:cNvSpPr txBox="1"/>
          <p:nvPr/>
        </p:nvSpPr>
        <p:spPr>
          <a:xfrm>
            <a:off x="404916" y="2113749"/>
            <a:ext cx="132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58D96-7177-4EF6-9EED-5F8FE06F4926}"/>
              </a:ext>
            </a:extLst>
          </p:cNvPr>
          <p:cNvSpPr txBox="1"/>
          <p:nvPr/>
        </p:nvSpPr>
        <p:spPr>
          <a:xfrm>
            <a:off x="400984" y="4424281"/>
            <a:ext cx="132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D3EA6-5DCF-4E79-9E11-67C666EC8B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3"/>
          <a:stretch/>
        </p:blipFill>
        <p:spPr>
          <a:xfrm>
            <a:off x="504309" y="1113636"/>
            <a:ext cx="1140766" cy="94360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B221579-E905-4B98-BEB3-45247C6BB7F7}"/>
              </a:ext>
            </a:extLst>
          </p:cNvPr>
          <p:cNvSpPr/>
          <p:nvPr/>
        </p:nvSpPr>
        <p:spPr>
          <a:xfrm rot="5400000">
            <a:off x="785527" y="2888671"/>
            <a:ext cx="589722" cy="292105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EB008-BEE4-425A-A677-376B0590CC8B}"/>
              </a:ext>
            </a:extLst>
          </p:cNvPr>
          <p:cNvSpPr txBox="1"/>
          <p:nvPr/>
        </p:nvSpPr>
        <p:spPr>
          <a:xfrm>
            <a:off x="535162" y="4990881"/>
            <a:ext cx="30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자체 회원가입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간편 로그인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(API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4E64C04-D009-427A-AB2F-44BF71230C96}"/>
              </a:ext>
            </a:extLst>
          </p:cNvPr>
          <p:cNvSpPr/>
          <p:nvPr/>
        </p:nvSpPr>
        <p:spPr>
          <a:xfrm rot="19800000">
            <a:off x="1740079" y="3443779"/>
            <a:ext cx="833734" cy="355967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9AEF21-F0F2-4366-823A-36530E3FE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2"/>
          <a:stretch/>
        </p:blipFill>
        <p:spPr>
          <a:xfrm>
            <a:off x="2890862" y="2441113"/>
            <a:ext cx="1140767" cy="9655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F43005-439A-4C4F-A107-4A3B2CA76BEA}"/>
              </a:ext>
            </a:extLst>
          </p:cNvPr>
          <p:cNvSpPr txBox="1"/>
          <p:nvPr/>
        </p:nvSpPr>
        <p:spPr>
          <a:xfrm>
            <a:off x="2455718" y="3426509"/>
            <a:ext cx="2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인트로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B3DF45-B712-4006-8E4E-9EB3E28ADD5B}"/>
              </a:ext>
            </a:extLst>
          </p:cNvPr>
          <p:cNvSpPr txBox="1"/>
          <p:nvPr/>
        </p:nvSpPr>
        <p:spPr>
          <a:xfrm>
            <a:off x="2968475" y="3952012"/>
            <a:ext cx="333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기준으로 영화를 고르시나요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EA38A2-4568-48AE-A9F1-8CF1001D2A02}"/>
              </a:ext>
            </a:extLst>
          </p:cNvPr>
          <p:cNvSpPr txBox="1"/>
          <p:nvPr/>
        </p:nvSpPr>
        <p:spPr>
          <a:xfrm>
            <a:off x="2968475" y="4269692"/>
            <a:ext cx="333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장르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배우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감독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소재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32D13-3BE7-4480-9A06-70EB5515BCAE}"/>
              </a:ext>
            </a:extLst>
          </p:cNvPr>
          <p:cNvSpPr txBox="1"/>
          <p:nvPr/>
        </p:nvSpPr>
        <p:spPr>
          <a:xfrm>
            <a:off x="2968475" y="4610203"/>
            <a:ext cx="333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세 가지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까지만 선택할 것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87A5670-6D20-44F6-8EB9-12B622403307}"/>
              </a:ext>
            </a:extLst>
          </p:cNvPr>
          <p:cNvSpPr/>
          <p:nvPr/>
        </p:nvSpPr>
        <p:spPr>
          <a:xfrm>
            <a:off x="4447609" y="3099273"/>
            <a:ext cx="1692747" cy="277814"/>
          </a:xfrm>
          <a:prstGeom prst="rightArrow">
            <a:avLst>
              <a:gd name="adj1" fmla="val 27363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54C9C8-F33F-44DD-ABD1-5C49CCEDC22D}"/>
              </a:ext>
            </a:extLst>
          </p:cNvPr>
          <p:cNvSpPr txBox="1"/>
          <p:nvPr/>
        </p:nvSpPr>
        <p:spPr>
          <a:xfrm>
            <a:off x="6149319" y="3347342"/>
            <a:ext cx="2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51979FD-A5D9-4ECD-9360-4463F04994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88"/>
          <a:stretch/>
        </p:blipFill>
        <p:spPr>
          <a:xfrm>
            <a:off x="6572451" y="2327351"/>
            <a:ext cx="1164789" cy="10111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A2A53B-8319-4BC8-BFD6-3975E5C7ABB8}"/>
              </a:ext>
            </a:extLst>
          </p:cNvPr>
          <p:cNvSpPr txBox="1"/>
          <p:nvPr/>
        </p:nvSpPr>
        <p:spPr>
          <a:xfrm>
            <a:off x="6572451" y="3887422"/>
            <a:ext cx="3333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사용자에게 받은 정보를 바탕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자체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조회하여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영화 목록을 디스플레이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EE5163A-C2E1-4C6B-B1A4-9E8D8414237B}"/>
              </a:ext>
            </a:extLst>
          </p:cNvPr>
          <p:cNvSpPr/>
          <p:nvPr/>
        </p:nvSpPr>
        <p:spPr>
          <a:xfrm rot="19800000">
            <a:off x="8147208" y="1919764"/>
            <a:ext cx="974524" cy="355967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AF47AF7-4172-41A8-846A-0F1CF3180A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5"/>
          <a:stretch/>
        </p:blipFill>
        <p:spPr>
          <a:xfrm>
            <a:off x="9743662" y="1184794"/>
            <a:ext cx="1021948" cy="8694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A3E9B2-2BCC-409C-AE5C-A6C680EB6A6B}"/>
              </a:ext>
            </a:extLst>
          </p:cNvPr>
          <p:cNvSpPr txBox="1"/>
          <p:nvPr/>
        </p:nvSpPr>
        <p:spPr>
          <a:xfrm>
            <a:off x="9152674" y="2109125"/>
            <a:ext cx="220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큐레이터 게시판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E6B6898-0A96-4D8E-9998-7325EF86EC51}"/>
              </a:ext>
            </a:extLst>
          </p:cNvPr>
          <p:cNvSpPr/>
          <p:nvPr/>
        </p:nvSpPr>
        <p:spPr>
          <a:xfrm>
            <a:off x="8187949" y="3257248"/>
            <a:ext cx="1451680" cy="355967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E3E788-3ED8-45C6-A437-8305C1CF6779}"/>
              </a:ext>
            </a:extLst>
          </p:cNvPr>
          <p:cNvSpPr txBox="1"/>
          <p:nvPr/>
        </p:nvSpPr>
        <p:spPr>
          <a:xfrm>
            <a:off x="9185200" y="2623614"/>
            <a:ext cx="220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평론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리뷰 소개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D23F5A7-8D29-4D4C-A56F-099C60BD825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6"/>
          <a:stretch/>
        </p:blipFill>
        <p:spPr>
          <a:xfrm>
            <a:off x="10074772" y="3089287"/>
            <a:ext cx="1381676" cy="11273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40A9210-59D0-441B-9E37-B7939007260C}"/>
              </a:ext>
            </a:extLst>
          </p:cNvPr>
          <p:cNvSpPr txBox="1"/>
          <p:nvPr/>
        </p:nvSpPr>
        <p:spPr>
          <a:xfrm>
            <a:off x="9663648" y="4217815"/>
            <a:ext cx="220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정보</a:t>
            </a:r>
            <a:r>
              <a:rPr lang="en-US" altLang="ko-KR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리뷰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BFCA07-8120-4FBE-A862-7844AA139FF3}"/>
              </a:ext>
            </a:extLst>
          </p:cNvPr>
          <p:cNvSpPr txBox="1"/>
          <p:nvPr/>
        </p:nvSpPr>
        <p:spPr>
          <a:xfrm>
            <a:off x="9743662" y="4732916"/>
            <a:ext cx="3333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상세정보 열람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영화평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댓글 작성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697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24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사용기술 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</a:t>
            </a:r>
            <a:r>
              <a:rPr lang="en-US" altLang="ko-KR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800" b="1" spc="30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09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12886788-7726-43C2-B89B-D89240AA5E9E}"/>
              </a:ext>
            </a:extLst>
          </p:cNvPr>
          <p:cNvSpPr/>
          <p:nvPr/>
        </p:nvSpPr>
        <p:spPr>
          <a:xfrm>
            <a:off x="5306372" y="4270621"/>
            <a:ext cx="1579256" cy="1361428"/>
          </a:xfrm>
          <a:prstGeom prst="hexagon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육각형 45">
            <a:extLst>
              <a:ext uri="{FF2B5EF4-FFF2-40B4-BE49-F238E27FC236}">
                <a16:creationId xmlns:a16="http://schemas.microsoft.com/office/drawing/2014/main" id="{CA593509-17BF-441C-B811-10E9BC7B88DD}"/>
              </a:ext>
            </a:extLst>
          </p:cNvPr>
          <p:cNvSpPr/>
          <p:nvPr/>
        </p:nvSpPr>
        <p:spPr>
          <a:xfrm>
            <a:off x="3914452" y="3485878"/>
            <a:ext cx="1579256" cy="1361428"/>
          </a:xfrm>
          <a:prstGeom prst="hexagon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B8323501-4EED-4337-B248-9BC2A158DDFD}"/>
              </a:ext>
            </a:extLst>
          </p:cNvPr>
          <p:cNvSpPr/>
          <p:nvPr/>
        </p:nvSpPr>
        <p:spPr>
          <a:xfrm>
            <a:off x="3914452" y="1973483"/>
            <a:ext cx="1579256" cy="1361428"/>
          </a:xfrm>
          <a:prstGeom prst="hexagon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9B1CD1CF-3BEF-430F-89CA-E64D512464FA}"/>
              </a:ext>
            </a:extLst>
          </p:cNvPr>
          <p:cNvSpPr/>
          <p:nvPr/>
        </p:nvSpPr>
        <p:spPr>
          <a:xfrm>
            <a:off x="5306372" y="2758226"/>
            <a:ext cx="1579256" cy="1361428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B519E333-B8F5-43C6-858B-D4D3DBEE67B9}"/>
              </a:ext>
            </a:extLst>
          </p:cNvPr>
          <p:cNvSpPr/>
          <p:nvPr/>
        </p:nvSpPr>
        <p:spPr>
          <a:xfrm>
            <a:off x="6698292" y="3511506"/>
            <a:ext cx="1579256" cy="1361428"/>
          </a:xfrm>
          <a:prstGeom prst="hexagon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CD07372F-F3FE-4795-A029-5872628E1E0E}"/>
              </a:ext>
            </a:extLst>
          </p:cNvPr>
          <p:cNvSpPr/>
          <p:nvPr/>
        </p:nvSpPr>
        <p:spPr>
          <a:xfrm>
            <a:off x="5306372" y="1245831"/>
            <a:ext cx="1579256" cy="1361428"/>
          </a:xfrm>
          <a:prstGeom prst="hexagon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339F7-9311-4C21-BEBE-1F3FC38B99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3" b="7733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74"/>
          <a:stretch/>
        </p:blipFill>
        <p:spPr>
          <a:xfrm>
            <a:off x="3851496" y="1921251"/>
            <a:ext cx="1705168" cy="14651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E60FFA-68E8-4D0A-826B-3CA4EA44443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38" y="1901457"/>
            <a:ext cx="1792684" cy="12343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972B21-A4C8-429E-A0D2-8589E5D70D9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25" y="3702246"/>
            <a:ext cx="1186787" cy="9799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0DF5572-2D35-4FD6-B56C-993283F9DC89}"/>
              </a:ext>
            </a:extLst>
          </p:cNvPr>
          <p:cNvSpPr txBox="1"/>
          <p:nvPr/>
        </p:nvSpPr>
        <p:spPr>
          <a:xfrm>
            <a:off x="-549907" y="2022899"/>
            <a:ext cx="42176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언어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JSP,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algn="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HTML, CSS (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4844C1-84AD-4AB6-8C58-38781186C4FA}"/>
              </a:ext>
            </a:extLst>
          </p:cNvPr>
          <p:cNvSpPr txBox="1"/>
          <p:nvPr/>
        </p:nvSpPr>
        <p:spPr>
          <a:xfrm>
            <a:off x="8516940" y="3535650"/>
            <a:ext cx="42176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프레임워크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Bootstrap 4.1.3</a:t>
            </a:r>
          </a:p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JQuery 3.3.1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1BF14F-0F43-4B51-A92B-0EF5E9891AC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53" y="1460697"/>
            <a:ext cx="1098055" cy="9474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CC7F3B7-3CAE-48EC-97F3-1A0070E97638}"/>
              </a:ext>
            </a:extLst>
          </p:cNvPr>
          <p:cNvSpPr txBox="1"/>
          <p:nvPr/>
        </p:nvSpPr>
        <p:spPr>
          <a:xfrm>
            <a:off x="7140409" y="1488153"/>
            <a:ext cx="42176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IDE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Eclipse IDE 2018. 09 (4.9.0)</a:t>
            </a:r>
          </a:p>
        </p:txBody>
      </p:sp>
    </p:spTree>
    <p:extLst>
      <p:ext uri="{BB962C8B-B14F-4D97-AF65-F5344CB8AC3E}">
        <p14:creationId xmlns:p14="http://schemas.microsoft.com/office/powerpoint/2010/main" val="114637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396</Words>
  <Application>Microsoft Office PowerPoint</Application>
  <PresentationFormat>와이드스크린</PresentationFormat>
  <Paragraphs>120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세진 김</dc:creator>
  <cp:lastModifiedBy>6021</cp:lastModifiedBy>
  <cp:revision>47</cp:revision>
  <dcterms:created xsi:type="dcterms:W3CDTF">2018-11-30T00:24:28Z</dcterms:created>
  <dcterms:modified xsi:type="dcterms:W3CDTF">2018-12-03T07:03:00Z</dcterms:modified>
</cp:coreProperties>
</file>